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79" r:id="rId13"/>
    <p:sldId id="277" r:id="rId14"/>
    <p:sldId id="266" r:id="rId15"/>
    <p:sldId id="268" r:id="rId16"/>
    <p:sldId id="272" r:id="rId17"/>
    <p:sldId id="273" r:id="rId18"/>
    <p:sldId id="274" r:id="rId19"/>
    <p:sldId id="269" r:id="rId20"/>
    <p:sldId id="270" r:id="rId21"/>
    <p:sldId id="275" r:id="rId22"/>
    <p:sldId id="278" r:id="rId23"/>
    <p:sldId id="27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239" autoAdjust="0"/>
    <p:restoredTop sz="94660"/>
  </p:normalViewPr>
  <p:slideViewPr>
    <p:cSldViewPr>
      <p:cViewPr varScale="1">
        <p:scale>
          <a:sx n="79" d="100"/>
          <a:sy n="79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6CC58AF-6297-4112-84AC-2672C372E964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6057339-2DEB-4D4B-BF62-A6D0B4BB3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7399EB9C-CF35-497D-8CC2-E4BCB3C4C66D}" type="datetimeFigureOut">
              <a:rPr lang="en-US"/>
              <a:pPr/>
              <a:t>2/27/2012</a:t>
            </a:fld>
            <a:endParaRPr lang="en-US"/>
          </a:p>
        </p:txBody>
      </p:sp>
      <p:sp>
        <p:nvSpPr>
          <p:cNvPr id="501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DA5480F6-6E53-4F8C-BD3B-192DDEDC20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>
            <a:spLocks noChangeAspect="1"/>
          </p:cNvSpPr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0">
            <a:blip r:embed="rId2" cstate="print"/>
            <a:srcRect/>
            <a:stretch>
              <a:fillRect l="1000" t="-6000" r="-61000" b="-5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533400" ty="38100" sx="32000" sy="32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482600" ty="19050" sx="36000" sy="36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3.wmv" TargetMode="Externa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4.wmv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5.wmv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7.wmv" TargetMode="Externa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8.wmv" TargetMode="Externa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6.wmv" TargetMode="Externa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9.wmv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1.wmv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10.2.wmv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Beginning &amp; Ending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Goodwill</a:t>
            </a:r>
            <a:endParaRPr lang="en-US" dirty="0"/>
          </a:p>
        </p:txBody>
      </p:sp>
      <p:pic>
        <p:nvPicPr>
          <p:cNvPr id="4" name="Video10.3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Preview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auto">
              <a:defRPr/>
            </a:pPr>
            <a:r>
              <a:rPr lang="en-US" sz="3600" dirty="0" smtClean="0"/>
              <a:t>Statement in </a:t>
            </a:r>
            <a:r>
              <a:rPr lang="en-US" sz="3600" dirty="0" smtClean="0"/>
              <a:t>the introduction </a:t>
            </a:r>
            <a:r>
              <a:rPr lang="en-US" sz="3600" dirty="0" smtClean="0"/>
              <a:t>indentifying </a:t>
            </a:r>
            <a:r>
              <a:rPr lang="en-US" sz="3600" dirty="0" smtClean="0"/>
              <a:t>the main points</a:t>
            </a:r>
            <a:br>
              <a:rPr lang="en-US" sz="3600" dirty="0" smtClean="0"/>
            </a:br>
            <a:r>
              <a:rPr lang="en-US" sz="3600" dirty="0" smtClean="0"/>
              <a:t>of the speech.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Preview Statements</a:t>
            </a:r>
            <a:endParaRPr lang="en-US" dirty="0"/>
          </a:p>
        </p:txBody>
      </p:sp>
      <p:pic>
        <p:nvPicPr>
          <p:cNvPr id="4" name="Video10.4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Importance of Topic</a:t>
            </a:r>
            <a:endParaRPr lang="en-US" dirty="0"/>
          </a:p>
        </p:txBody>
      </p:sp>
      <p:pic>
        <p:nvPicPr>
          <p:cNvPr id="4" name="Video10.5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6962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Preparing </a:t>
            </a: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057400"/>
            <a:ext cx="7696200" cy="39624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Be concise (10-20 percent</a:t>
            </a:r>
            <a:r>
              <a:rPr lang="en-US" sz="3600" dirty="0" smtClean="0"/>
              <a:t>).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Look for materials as you </a:t>
            </a:r>
            <a:r>
              <a:rPr lang="en-US" sz="3600" dirty="0" smtClean="0"/>
              <a:t>research.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Think creatively and imaginatively.</a:t>
            </a:r>
          </a:p>
          <a:p>
            <a:pPr fontAlgn="auto">
              <a:defRPr/>
            </a:pPr>
            <a:r>
              <a:rPr lang="en-US" sz="3600" dirty="0" smtClean="0"/>
              <a:t>Finalize </a:t>
            </a:r>
            <a:r>
              <a:rPr lang="en-US" sz="3600" u="sng" dirty="0" smtClean="0"/>
              <a:t>after</a:t>
            </a:r>
            <a:r>
              <a:rPr lang="en-US" sz="3600" dirty="0" smtClean="0"/>
              <a:t> body is </a:t>
            </a:r>
            <a:r>
              <a:rPr lang="en-US" sz="3600" dirty="0" smtClean="0"/>
              <a:t>completed.</a:t>
            </a:r>
            <a:endParaRPr lang="en-US" sz="3600" dirty="0" smtClean="0"/>
          </a:p>
          <a:p>
            <a:pPr fontAlgn="auto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57800" y="2209800"/>
            <a:ext cx="3581400" cy="4191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Signals the end </a:t>
            </a:r>
            <a:r>
              <a:rPr lang="en-US" sz="3600" dirty="0" smtClean="0"/>
              <a:t>of </a:t>
            </a:r>
            <a:r>
              <a:rPr lang="en-US" sz="3600" dirty="0" smtClean="0"/>
              <a:t>the speech.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Reinforce the specific purpose.</a:t>
            </a:r>
            <a:endParaRPr lang="en-US" sz="3600" dirty="0"/>
          </a:p>
        </p:txBody>
      </p:sp>
      <p:pic>
        <p:nvPicPr>
          <p:cNvPr id="8" name="Picture Placeholder 7" descr="PPT-Ch10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3040" r="11520"/>
          <a:stretch>
            <a:fillRect/>
          </a:stretch>
        </p:blipFill>
        <p:spPr>
          <a:xfrm>
            <a:off x="1295400" y="2209800"/>
            <a:ext cx="3573463" cy="3571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8305800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/>
              <a:t>Reinforce the Specific Purpose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196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Summarize </a:t>
            </a:r>
            <a:r>
              <a:rPr lang="en-US" dirty="0" smtClean="0"/>
              <a:t>main points.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Options:</a:t>
            </a:r>
          </a:p>
          <a:p>
            <a:pPr lvl="1" fontAlgn="auto">
              <a:defRPr/>
            </a:pPr>
            <a:r>
              <a:rPr lang="en-US" sz="3200" dirty="0" smtClean="0"/>
              <a:t>End </a:t>
            </a:r>
            <a:r>
              <a:rPr lang="en-US" sz="3200" dirty="0" smtClean="0"/>
              <a:t>with </a:t>
            </a:r>
            <a:r>
              <a:rPr lang="en-US" sz="3200" dirty="0" smtClean="0"/>
              <a:t>a poignant quotation.</a:t>
            </a:r>
            <a:endParaRPr lang="en-US" sz="3200" dirty="0" smtClean="0"/>
          </a:p>
          <a:p>
            <a:pPr lvl="1" fontAlgn="auto">
              <a:defRPr/>
            </a:pPr>
            <a:r>
              <a:rPr lang="en-US" sz="3200" dirty="0" smtClean="0"/>
              <a:t>Make </a:t>
            </a:r>
            <a:r>
              <a:rPr lang="en-US" sz="3200" dirty="0" smtClean="0"/>
              <a:t>a dramatic statement.</a:t>
            </a:r>
            <a:endParaRPr lang="en-US" sz="3200" dirty="0" smtClean="0"/>
          </a:p>
          <a:p>
            <a:pPr lvl="1" fontAlgn="auto">
              <a:defRPr/>
            </a:pPr>
            <a:r>
              <a:rPr lang="en-US" sz="3200" dirty="0" smtClean="0"/>
              <a:t>Refer to </a:t>
            </a:r>
            <a:r>
              <a:rPr lang="en-US" sz="3200" dirty="0" smtClean="0"/>
              <a:t>introduction.</a:t>
            </a:r>
          </a:p>
          <a:p>
            <a:pPr lvl="1" fontAlgn="auto">
              <a:defRPr/>
            </a:pPr>
            <a:r>
              <a:rPr lang="en-US" sz="3200" dirty="0" smtClean="0"/>
              <a:t>Crescendo Ending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001000" cy="1066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Summarizing Main Points</a:t>
            </a:r>
            <a:endParaRPr lang="en-US" dirty="0"/>
          </a:p>
        </p:txBody>
      </p:sp>
      <p:pic>
        <p:nvPicPr>
          <p:cNvPr id="4" name="Video10.7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924800" cy="1066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Referring to </a:t>
            </a:r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Video10.8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Option: Crescendo </a:t>
            </a:r>
            <a:r>
              <a:rPr lang="en-US" dirty="0" smtClean="0"/>
              <a:t>Ending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auto">
              <a:defRPr/>
            </a:pPr>
            <a:r>
              <a:rPr lang="en-US" dirty="0" smtClean="0"/>
              <a:t>Building to zenith </a:t>
            </a:r>
            <a:r>
              <a:rPr lang="en-US" dirty="0" smtClean="0"/>
              <a:t>of</a:t>
            </a:r>
            <a:br>
              <a:rPr lang="en-US" dirty="0" smtClean="0"/>
            </a:br>
            <a:r>
              <a:rPr lang="en-US" dirty="0" smtClean="0"/>
              <a:t>power</a:t>
            </a:r>
            <a:r>
              <a:rPr lang="en-US" dirty="0" smtClean="0"/>
              <a:t>, </a:t>
            </a:r>
            <a:r>
              <a:rPr lang="en-US" dirty="0" smtClean="0"/>
              <a:t>intensity.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7724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Gain attention, </a:t>
            </a:r>
            <a:r>
              <a:rPr lang="en-US" dirty="0" smtClean="0"/>
              <a:t>interest.</a:t>
            </a:r>
          </a:p>
          <a:p>
            <a:pPr fontAlgn="auto">
              <a:defRPr/>
            </a:pPr>
            <a:r>
              <a:rPr lang="en-US" dirty="0" smtClean="0"/>
              <a:t>Establish credibility, goodwill.</a:t>
            </a:r>
          </a:p>
          <a:p>
            <a:pPr fontAlgn="auto">
              <a:defRPr/>
            </a:pPr>
            <a:r>
              <a:rPr lang="en-US" dirty="0" smtClean="0"/>
              <a:t>Reveal topic and purpose.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Preview body (main points).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Crescendo Ending</a:t>
            </a:r>
            <a:endParaRPr lang="en-US" dirty="0"/>
          </a:p>
        </p:txBody>
      </p:sp>
      <p:pic>
        <p:nvPicPr>
          <p:cNvPr id="4" name="Video10.6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/>
              <a:t>Preparing Conclusion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96200" cy="4191000"/>
          </a:xfrm>
        </p:spPr>
        <p:txBody>
          <a:bodyPr/>
          <a:lstStyle/>
          <a:p>
            <a:pPr fontAlgn="auto">
              <a:defRPr/>
            </a:pPr>
            <a:r>
              <a:rPr lang="en-US" sz="3500" dirty="0" smtClean="0"/>
              <a:t>Look for materials while </a:t>
            </a:r>
            <a:r>
              <a:rPr lang="en-US" sz="3500" dirty="0" smtClean="0"/>
              <a:t>researching.</a:t>
            </a:r>
            <a:endParaRPr lang="en-US" sz="3500" dirty="0" smtClean="0"/>
          </a:p>
          <a:p>
            <a:pPr fontAlgn="auto">
              <a:defRPr/>
            </a:pPr>
            <a:r>
              <a:rPr lang="en-US" sz="3500" dirty="0" smtClean="0"/>
              <a:t>Conclude with bang, not </a:t>
            </a:r>
            <a:r>
              <a:rPr lang="en-US" sz="3500" dirty="0" smtClean="0"/>
              <a:t>whimper.</a:t>
            </a:r>
            <a:endParaRPr lang="en-US" sz="3500" dirty="0" smtClean="0"/>
          </a:p>
          <a:p>
            <a:pPr fontAlgn="auto">
              <a:defRPr/>
            </a:pPr>
            <a:r>
              <a:rPr lang="en-US" sz="3500" dirty="0" smtClean="0"/>
              <a:t>Be brief (5-10 percent</a:t>
            </a:r>
            <a:r>
              <a:rPr lang="en-US" sz="3500" dirty="0" smtClean="0"/>
              <a:t>).</a:t>
            </a:r>
            <a:endParaRPr lang="en-US" sz="3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Sample Conclusion</a:t>
            </a:r>
            <a:endParaRPr lang="en-US" dirty="0"/>
          </a:p>
        </p:txBody>
      </p:sp>
      <p:pic>
        <p:nvPicPr>
          <p:cNvPr id="4" name="Video10.9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7724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Gain attention, </a:t>
            </a:r>
            <a:r>
              <a:rPr lang="en-US" dirty="0" smtClean="0"/>
              <a:t>interest.</a:t>
            </a:r>
          </a:p>
          <a:p>
            <a:pPr fontAlgn="auto">
              <a:defRPr/>
            </a:pPr>
            <a:r>
              <a:rPr lang="en-US" dirty="0" smtClean="0"/>
              <a:t>Establish credibility, goodwill.</a:t>
            </a:r>
          </a:p>
          <a:p>
            <a:pPr fontAlgn="auto"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Reveal topic and purpose.</a:t>
            </a: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Preview body (main points).</a:t>
            </a:r>
          </a:p>
          <a:p>
            <a:pPr fontAlgn="auto">
              <a:buNone/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/>
              </a:rPr>
              <a:t>↑↑ Thesis Statement ↑↑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Gaining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6200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Relate topic to </a:t>
            </a:r>
            <a:r>
              <a:rPr lang="en-US" dirty="0" smtClean="0"/>
              <a:t>audience.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State importance of </a:t>
            </a:r>
            <a:r>
              <a:rPr lang="en-US" dirty="0" smtClean="0"/>
              <a:t>topic.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Startle </a:t>
            </a:r>
            <a:r>
              <a:rPr lang="en-US" dirty="0" smtClean="0"/>
              <a:t>audience.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Arouse </a:t>
            </a:r>
            <a:r>
              <a:rPr lang="en-US" dirty="0" smtClean="0"/>
              <a:t>curiosity.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Gaining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0" y="2057400"/>
            <a:ext cx="36576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Question the audience.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Begin </a:t>
            </a:r>
            <a:r>
              <a:rPr lang="en-US" dirty="0" smtClean="0"/>
              <a:t>with a quotation.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Tell </a:t>
            </a:r>
            <a:r>
              <a:rPr lang="en-US" dirty="0" smtClean="0"/>
              <a:t>a story.</a:t>
            </a:r>
            <a:endParaRPr lang="en-US" dirty="0"/>
          </a:p>
        </p:txBody>
      </p:sp>
      <p:pic>
        <p:nvPicPr>
          <p:cNvPr id="5" name="Picture Placeholder 4" descr="PPT-Ch10-1.jpg"/>
          <p:cNvPicPr preferRelativeResize="0"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8850" r="42000"/>
          <a:stretch>
            <a:fillRect/>
          </a:stretch>
        </p:blipFill>
        <p:spPr>
          <a:xfrm>
            <a:off x="1219200" y="2057400"/>
            <a:ext cx="3900488" cy="4156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001000" cy="10668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Arouse Curiosity/Startle</a:t>
            </a:r>
            <a:endParaRPr lang="en-US" dirty="0"/>
          </a:p>
        </p:txBody>
      </p:sp>
      <p:pic>
        <p:nvPicPr>
          <p:cNvPr id="4" name="Video10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Telling a Story</a:t>
            </a:r>
            <a:endParaRPr lang="en-US" dirty="0"/>
          </a:p>
        </p:txBody>
      </p:sp>
      <p:pic>
        <p:nvPicPr>
          <p:cNvPr id="4" name="Video10.2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Credibility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0200" y="2209800"/>
            <a:ext cx="3429000" cy="3886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Audience’s perception </a:t>
            </a:r>
            <a:r>
              <a:rPr lang="en-US" sz="3600" dirty="0" smtClean="0"/>
              <a:t>of </a:t>
            </a:r>
            <a:r>
              <a:rPr lang="en-US" sz="3600" dirty="0" smtClean="0"/>
              <a:t>the speaker’s qualifications.</a:t>
            </a:r>
            <a:endParaRPr lang="en-US" sz="3600" dirty="0"/>
          </a:p>
        </p:txBody>
      </p:sp>
      <p:pic>
        <p:nvPicPr>
          <p:cNvPr id="5" name="Picture Placeholder 4" descr="PPT-Ch10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33120" r="1440"/>
          <a:stretch>
            <a:fillRect/>
          </a:stretch>
        </p:blipFill>
        <p:spPr>
          <a:xfrm>
            <a:off x="1365250" y="2133600"/>
            <a:ext cx="3740150" cy="3908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Goodwill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Perception of whether speaker has </a:t>
            </a:r>
            <a:r>
              <a:rPr lang="en-US" dirty="0" smtClean="0"/>
              <a:t>the best </a:t>
            </a:r>
            <a:r>
              <a:rPr lang="en-US" dirty="0" smtClean="0"/>
              <a:t>interests of </a:t>
            </a:r>
            <a:r>
              <a:rPr lang="en-US" dirty="0" smtClean="0"/>
              <a:t>the audience </a:t>
            </a:r>
            <a:r>
              <a:rPr lang="en-US" dirty="0" smtClean="0"/>
              <a:t>in </a:t>
            </a:r>
            <a:r>
              <a:rPr lang="en-US" dirty="0" smtClean="0"/>
              <a:t>mind.</a:t>
            </a:r>
          </a:p>
          <a:p>
            <a:pPr fontAlgn="auto">
              <a:defRPr/>
            </a:pPr>
            <a:r>
              <a:rPr lang="en-US" dirty="0" smtClean="0"/>
              <a:t>Does the speaker understand all sides of an issue?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244</Words>
  <Application>Microsoft Office PowerPoint</Application>
  <PresentationFormat>On-screen Show (4:3)</PresentationFormat>
  <Paragraphs>58</Paragraphs>
  <Slides>23</Slides>
  <Notes>23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Trebuchet MS</vt:lpstr>
      <vt:lpstr>Arial</vt:lpstr>
      <vt:lpstr>Calibri</vt:lpstr>
      <vt:lpstr>APS11e Master</vt:lpstr>
      <vt:lpstr>Slide 1</vt:lpstr>
      <vt:lpstr>Introduction</vt:lpstr>
      <vt:lpstr>Introduction</vt:lpstr>
      <vt:lpstr>Gaining Attention</vt:lpstr>
      <vt:lpstr>Gaining Attention</vt:lpstr>
      <vt:lpstr>Arouse Curiosity/Startle</vt:lpstr>
      <vt:lpstr>Telling a Story</vt:lpstr>
      <vt:lpstr>Credibility</vt:lpstr>
      <vt:lpstr>Goodwill</vt:lpstr>
      <vt:lpstr>Goodwill</vt:lpstr>
      <vt:lpstr>Preview Statement</vt:lpstr>
      <vt:lpstr>Preview Statements</vt:lpstr>
      <vt:lpstr>Importance of Topic</vt:lpstr>
      <vt:lpstr>Preparing Introduction</vt:lpstr>
      <vt:lpstr>Conclusion</vt:lpstr>
      <vt:lpstr>Reinforce the Specific Purpose</vt:lpstr>
      <vt:lpstr>Summarizing Main Points</vt:lpstr>
      <vt:lpstr>Referring to Introduction</vt:lpstr>
      <vt:lpstr>Option: Crescendo Ending</vt:lpstr>
      <vt:lpstr>Crescendo Ending</vt:lpstr>
      <vt:lpstr>Preparing Conclusion</vt:lpstr>
      <vt:lpstr>Sample Conclusion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113</cp:revision>
  <dcterms:created xsi:type="dcterms:W3CDTF">2011-07-12T18:06:15Z</dcterms:created>
  <dcterms:modified xsi:type="dcterms:W3CDTF">2012-02-27T05:55:03Z</dcterms:modified>
</cp:coreProperties>
</file>